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1" r:id="rId4"/>
    <p:sldId id="262" r:id="rId5"/>
    <p:sldId id="271" r:id="rId6"/>
    <p:sldId id="266" r:id="rId7"/>
    <p:sldId id="263" r:id="rId8"/>
    <p:sldId id="264" r:id="rId9"/>
    <p:sldId id="265" r:id="rId10"/>
    <p:sldId id="270" r:id="rId11"/>
    <p:sldId id="267" r:id="rId12"/>
    <p:sldId id="268" r:id="rId13"/>
    <p:sldId id="269" r:id="rId14"/>
    <p:sldId id="272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FF4307-F08E-9377-2A62-176A01320D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A8B150-7BB2-F849-C93A-040365D74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7E7E3F-F0B5-2C99-C2C7-6FFD55C63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748B27-6311-41F2-D136-B9C6FDBC9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562449-0E9F-3CF3-E3EB-723479D26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8078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156570-8ED2-63D9-F7E2-55416392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39354AD-5375-D0C4-24B8-DA85E3836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94FCDD-1013-420B-6A05-2A5A8FD91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111B7EC-5171-F838-4A3F-0D43DDF60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30F209-8361-FDF6-15B9-6FFE729E4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0937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7B2E781-100C-3D88-1946-C060A94F3E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D42D63-DC09-61D4-357C-0D7E1C700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BE8CA2D-DF12-D448-9C2D-E9A0CF6F3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C8CD0E-65DC-C939-907A-7A3311DFA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F580141-4268-B08E-E32C-73CDEB959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2737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1228F5-B73B-045C-2D65-7F67A2A57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EA027F-C081-9F7C-B4F0-986785C78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A6E3DD-AD00-3AE6-212F-5A6F7C8A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638109-BE51-EDD5-955F-9E04C27A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DE1F05-C328-0D75-2373-129577BF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8530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F3A17-890F-9995-2048-50D01222F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285481-7D0A-0069-661F-794FE924E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58D66EE-C5BB-9266-BDA7-51D36C118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4A3776-62B4-09D6-42C6-0EA3C373E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A4923D-F334-3DF6-38E7-68BE7B6E0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3766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55C2A2-BFE9-27CF-9E49-CEE113C22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2AEEAB-EF15-E266-49A8-D4C1A16093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B72180B-9BB0-2C23-1835-16480E8C5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B0A2C0A-D4CC-1669-3416-22718E32B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1660E42-CCBA-CA58-29C8-7F1B3D705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9CCFEA2-146C-43A0-C9F6-AA06C3C0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8081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2BAE03-D737-A252-856E-0BCEAF6E4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9E1EC9F-C9D1-7DED-1D57-5F2A28331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F21EB34-0B7B-6683-761B-7D6706A41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DD6E864-1252-26CE-3965-5B05676B37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F64FBC4-060F-27C7-33D4-646E6C18B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22E8565-B405-1638-5372-0D20F39A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E8B8416-EEA6-1724-C2DD-4A8204D6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EABA90-36ED-9407-611B-F26467902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9714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503E7-92AD-16EB-10F9-2CC704848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F6E9C-789C-5A07-8CAC-D8FF5BB5A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AF08CBD-4FC8-B99A-9238-B8D4C252A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43093D-2F60-8641-956D-3A571C1A0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3302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652DB062-7C57-F981-514A-E5B307527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B36DE1F-4FB6-8385-52D7-B0464E36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9E7126A-0421-7B28-F801-550A5ED2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4060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C3A775-7821-82FE-E24F-BBB29B84C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121940-0AFE-1ADB-4F03-664E8F3D4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5018E8B-8FE0-A6E0-16E7-BEDE84C26D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3E7A05D-57A2-FA3A-A8DF-EF1B30B7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FAD2360-075C-C6DE-1DF2-D88561C35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67217D-9B4E-30B4-B8DD-36538DC1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034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96B03A-F05C-9F5F-1FF7-C5B146353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F592F5F-D082-F48D-4C29-6062BB4AE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FE7A13-8E6C-8A45-05B7-A2BE6E3D0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6BA914-9B37-AF32-5B24-BED98314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026E71-0F62-2780-35A7-74852A1F0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DF5E1A-61C8-4A3F-49B7-A1A7DEF42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74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DB15828-C07B-5926-56EF-F8D0659A2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C87AD64-4D45-1587-1589-05B76C0BF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1469FE-9F64-9F1E-1B8F-E606C4F2CC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0EFF4-F38E-4801-BACB-85C132D8A33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53A597-E24E-49C0-2622-4C1F849982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2D00836-E61C-DFF7-E509-389372790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17C5B-FCC6-443E-806B-9431F208CCB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597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73F097-E1B8-6DB5-6469-2B208F861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257" y="112828"/>
            <a:ext cx="7446844" cy="663234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ACCFDED-1F0A-D163-B63E-6791999D1E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BD18B39-C6CF-011E-A18B-D8226E42AAA0}"/>
              </a:ext>
            </a:extLst>
          </p:cNvPr>
          <p:cNvSpPr txBox="1"/>
          <p:nvPr/>
        </p:nvSpPr>
        <p:spPr>
          <a:xfrm>
            <a:off x="738940" y="380399"/>
            <a:ext cx="949288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dirty="0">
                <a:solidFill>
                  <a:schemeClr val="accent1">
                    <a:lumMod val="50000"/>
                  </a:schemeClr>
                </a:solidFill>
              </a:rPr>
              <a:t>Marketplace</a:t>
            </a:r>
            <a:r>
              <a:rPr lang="pt-BR" sz="8800" dirty="0"/>
              <a:t> </a:t>
            </a:r>
            <a:endParaRPr lang="pt-BR" sz="48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8B22C17-809C-91F2-D01B-869ABEF19057}"/>
              </a:ext>
            </a:extLst>
          </p:cNvPr>
          <p:cNvSpPr txBox="1"/>
          <p:nvPr/>
        </p:nvSpPr>
        <p:spPr>
          <a:xfrm>
            <a:off x="818627" y="2021774"/>
            <a:ext cx="5518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accent1">
                    <a:lumMod val="50000"/>
                  </a:schemeClr>
                </a:solidFill>
              </a:rPr>
              <a:t>Em React Native</a:t>
            </a: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634C1034-F78A-19B6-9629-0CE90159B4DC}"/>
              </a:ext>
            </a:extLst>
          </p:cNvPr>
          <p:cNvSpPr/>
          <p:nvPr/>
        </p:nvSpPr>
        <p:spPr>
          <a:xfrm>
            <a:off x="1528683" y="6893464"/>
            <a:ext cx="9134634" cy="1316507"/>
          </a:xfrm>
          <a:prstGeom prst="roundRect">
            <a:avLst>
              <a:gd name="adj" fmla="val 6532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22C7BB0-6459-C4AA-2545-B51F564B7B50}"/>
              </a:ext>
            </a:extLst>
          </p:cNvPr>
          <p:cNvSpPr txBox="1"/>
          <p:nvPr/>
        </p:nvSpPr>
        <p:spPr>
          <a:xfrm>
            <a:off x="1762327" y="7070037"/>
            <a:ext cx="86673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Feito por: Alisson Dalbem, Herbert Luiz, Leonardo Oliveira, Matheus Quintino e Nathália Anastácio</a:t>
            </a:r>
            <a:endParaRPr lang="pt-BR" sz="2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143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42F2E9D1-D390-00ED-E98C-63F2414620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3C1168-3A26-08EC-DFD2-488FA4000F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55" y="0"/>
            <a:ext cx="10059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79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52475A9-5E75-E62F-A68E-C1271AE89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138E93A-E076-44B1-5A6A-CAD93B7DD9E5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Potencial Futuro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3774F9D5-D61C-35ED-31AF-B3FF98A43293}"/>
              </a:ext>
            </a:extLst>
          </p:cNvPr>
          <p:cNvSpPr/>
          <p:nvPr/>
        </p:nvSpPr>
        <p:spPr>
          <a:xfrm>
            <a:off x="847464" y="2035276"/>
            <a:ext cx="3126659" cy="5614219"/>
          </a:xfrm>
          <a:prstGeom prst="roundRect">
            <a:avLst>
              <a:gd name="adj" fmla="val 7233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7BA0733-C521-F2AE-24A2-9660ADE21522}"/>
              </a:ext>
            </a:extLst>
          </p:cNvPr>
          <p:cNvSpPr txBox="1"/>
          <p:nvPr/>
        </p:nvSpPr>
        <p:spPr>
          <a:xfrm>
            <a:off x="954593" y="2150347"/>
            <a:ext cx="302455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Escalabilidade: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O aplicativo foi desenvolvido com uma arquitetura flexível, que permite a sua expansão para além do público inicial. 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Inicialmente pensado para uma única artesã, o sistema pode ser adaptado para comportar múltiplos perfis de artesãs ou pequenos empreendedores.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CF0A820-DE15-E320-7C11-98ADA7569BB1}"/>
              </a:ext>
            </a:extLst>
          </p:cNvPr>
          <p:cNvSpPr txBox="1"/>
          <p:nvPr/>
        </p:nvSpPr>
        <p:spPr>
          <a:xfrm>
            <a:off x="4704276" y="2136338"/>
            <a:ext cx="3024554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Novas funcionalidades: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Entre as possíveis evoluções do aplicativo, está a integração de um sistema de pagamento, que poderia permitir transações diretamente na plataforma, e o uso de filtros por categoria, para permitir uma navegação mais eficiente entre os produtos disponíveis no marketplace.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594C7BB-D1AE-E37A-55C2-FA188CE924B9}"/>
              </a:ext>
            </a:extLst>
          </p:cNvPr>
          <p:cNvSpPr txBox="1"/>
          <p:nvPr/>
        </p:nvSpPr>
        <p:spPr>
          <a:xfrm>
            <a:off x="8464007" y="2150346"/>
            <a:ext cx="3024554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Publicação e manutenção:</a:t>
            </a:r>
          </a:p>
          <a:p>
            <a:endParaRPr lang="pt-BR" sz="20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A publicação do aplicativo na Google Play Store é uma etapa futura considerada para ampliar o alcance da plataforma. Isso envolveria ajustes necessários para garantir uma boa experiência para os usuários desde o primeiro acesso, além de manutenções e atualizações contínuas sempre com base no retorno dos usuários.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458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52475A9-5E75-E62F-A68E-C1271AE89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138E93A-E076-44B1-5A6A-CAD93B7DD9E5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Potencial Futuro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7BA0733-C521-F2AE-24A2-9660ADE21522}"/>
              </a:ext>
            </a:extLst>
          </p:cNvPr>
          <p:cNvSpPr txBox="1"/>
          <p:nvPr/>
        </p:nvSpPr>
        <p:spPr>
          <a:xfrm>
            <a:off x="954593" y="2150347"/>
            <a:ext cx="302455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Escalabilidade:</a:t>
            </a:r>
          </a:p>
          <a:p>
            <a:endParaRPr lang="pt-BR" sz="20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O aplicativo foi desenvolvido com uma arquitetura flexível, que permite a sua expansão para além do público inicial. 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Inicialmente pensado para uma única artesã, o sistema pode ser adaptado para comportar múltiplos perfis de artesãs ou pequenos empreendedores. </a:t>
            </a:r>
          </a:p>
          <a:p>
            <a:endParaRPr lang="pt-BR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60591EB6-6ADF-FD4F-7BC9-C84B1D176D9B}"/>
              </a:ext>
            </a:extLst>
          </p:cNvPr>
          <p:cNvSpPr/>
          <p:nvPr/>
        </p:nvSpPr>
        <p:spPr>
          <a:xfrm>
            <a:off x="4532670" y="2035275"/>
            <a:ext cx="3126659" cy="5614219"/>
          </a:xfrm>
          <a:prstGeom prst="roundRect">
            <a:avLst>
              <a:gd name="adj" fmla="val 7233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243B533-B811-69BB-6E22-87EE7E5E180D}"/>
              </a:ext>
            </a:extLst>
          </p:cNvPr>
          <p:cNvSpPr txBox="1"/>
          <p:nvPr/>
        </p:nvSpPr>
        <p:spPr>
          <a:xfrm>
            <a:off x="4634775" y="2150346"/>
            <a:ext cx="3024554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Novas funcionalidades: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Entre as possíveis evoluções do aplicativo, está a integração de um sistema de pagamento, que poderia permitir transações diretamente na plataforma, e o uso de filtros por categoria, para permitir uma navegação mais eficiente entre os produtos disponíveis no marketplace.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47A8A8B-19D3-7E3E-7958-4B0BE0E3D785}"/>
              </a:ext>
            </a:extLst>
          </p:cNvPr>
          <p:cNvSpPr txBox="1"/>
          <p:nvPr/>
        </p:nvSpPr>
        <p:spPr>
          <a:xfrm>
            <a:off x="8464007" y="2150346"/>
            <a:ext cx="3024554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Publicação e manutenção:</a:t>
            </a:r>
          </a:p>
          <a:p>
            <a:endParaRPr lang="pt-BR" sz="20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A publicação do aplicativo na Google Play Store é uma etapa futura considerada para ampliar o alcance da plataforma. Isso envolveria ajustes necessários para garantir uma boa experiência para os usuários desde o primeiro acesso, além de manutenções e atualizações contínuas sempre com base no retorno dos usuários.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0229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A52475A9-5E75-E62F-A68E-C1271AE891C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138E93A-E076-44B1-5A6A-CAD93B7DD9E5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Potencial Futuro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7BA0733-C521-F2AE-24A2-9660ADE21522}"/>
              </a:ext>
            </a:extLst>
          </p:cNvPr>
          <p:cNvSpPr txBox="1"/>
          <p:nvPr/>
        </p:nvSpPr>
        <p:spPr>
          <a:xfrm>
            <a:off x="954593" y="2150347"/>
            <a:ext cx="3024554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Escalabilidade: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O aplicativo foi desenvolvido com uma arquitetura flexível, que permite a sua expansão para além do público inicial. 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Inicialmente pensado para uma única artesã, o sistema pode ser adaptado para comportar múltiplos perfis de artesãs ou pequenos empreendedores. 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243B533-B811-69BB-6E22-87EE7E5E180D}"/>
              </a:ext>
            </a:extLst>
          </p:cNvPr>
          <p:cNvSpPr txBox="1"/>
          <p:nvPr/>
        </p:nvSpPr>
        <p:spPr>
          <a:xfrm>
            <a:off x="4635640" y="2150347"/>
            <a:ext cx="3024554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Novas funcionalidades: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Entre as possíveis evoluções do aplicativo, está a integração de um sistema de pagamento, que poderia permitir transações diretamente na plataforma, e o uso de filtros por categoria, para permitir uma navegação mais eficiente entre os produtos disponíveis no marketplace.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05FA218-0295-B0BD-2340-45A5D83B9310}"/>
              </a:ext>
            </a:extLst>
          </p:cNvPr>
          <p:cNvSpPr/>
          <p:nvPr/>
        </p:nvSpPr>
        <p:spPr>
          <a:xfrm>
            <a:off x="8361902" y="2035274"/>
            <a:ext cx="3126659" cy="5614219"/>
          </a:xfrm>
          <a:prstGeom prst="roundRect">
            <a:avLst>
              <a:gd name="adj" fmla="val 7233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4CBC5C3-D714-0D8C-4386-97E7F6E842E9}"/>
              </a:ext>
            </a:extLst>
          </p:cNvPr>
          <p:cNvSpPr txBox="1"/>
          <p:nvPr/>
        </p:nvSpPr>
        <p:spPr>
          <a:xfrm>
            <a:off x="8464007" y="2150346"/>
            <a:ext cx="302455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Publicação e manutenção:</a:t>
            </a:r>
          </a:p>
          <a:p>
            <a:endParaRPr lang="pt-BR" sz="2000" b="1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A publicação do aplicativo na Google Play Store é uma etapa futura considerada para ampliar o alcance da plataforma. Isso envolveria ajustes necessários para garantir uma boa experiência para os usuários desde o primeiro acesso, além de manutenções e atualizações contínuas sempre com base no retorno dos usuários.</a:t>
            </a:r>
          </a:p>
        </p:txBody>
      </p:sp>
    </p:spTree>
    <p:extLst>
      <p:ext uri="{BB962C8B-B14F-4D97-AF65-F5344CB8AC3E}">
        <p14:creationId xmlns:p14="http://schemas.microsoft.com/office/powerpoint/2010/main" val="26996282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C224BCE-213D-3633-940E-E8C870234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591" y="112828"/>
            <a:ext cx="7446844" cy="6632343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CFB5B1E4-4595-24B0-62B8-46F21935E0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680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73F097-E1B8-6DB5-6469-2B208F861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385" y="105077"/>
            <a:ext cx="7446844" cy="6632343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AACCFDED-1F0A-D163-B63E-6791999D1E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BD18B39-C6CF-011E-A18B-D8226E42AAA0}"/>
              </a:ext>
            </a:extLst>
          </p:cNvPr>
          <p:cNvSpPr txBox="1"/>
          <p:nvPr/>
        </p:nvSpPr>
        <p:spPr>
          <a:xfrm>
            <a:off x="738941" y="380399"/>
            <a:ext cx="913463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3800" dirty="0">
                <a:solidFill>
                  <a:schemeClr val="accent1">
                    <a:lumMod val="50000"/>
                  </a:schemeClr>
                </a:solidFill>
              </a:rPr>
              <a:t>Marketplace</a:t>
            </a:r>
            <a:r>
              <a:rPr lang="pt-BR" sz="8800" dirty="0"/>
              <a:t> </a:t>
            </a:r>
            <a:endParaRPr lang="pt-BR" sz="48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8B22C17-809C-91F2-D01B-869ABEF19057}"/>
              </a:ext>
            </a:extLst>
          </p:cNvPr>
          <p:cNvSpPr txBox="1"/>
          <p:nvPr/>
        </p:nvSpPr>
        <p:spPr>
          <a:xfrm>
            <a:off x="818627" y="2021774"/>
            <a:ext cx="5518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chemeClr val="accent1">
                    <a:lumMod val="50000"/>
                  </a:schemeClr>
                </a:solidFill>
              </a:rPr>
              <a:t>Em React Native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9FC0BA6-6E40-35D6-826F-83C5E0EB39D2}"/>
              </a:ext>
            </a:extLst>
          </p:cNvPr>
          <p:cNvSpPr/>
          <p:nvPr/>
        </p:nvSpPr>
        <p:spPr>
          <a:xfrm>
            <a:off x="963561" y="2945104"/>
            <a:ext cx="9134634" cy="1316507"/>
          </a:xfrm>
          <a:prstGeom prst="roundRect">
            <a:avLst>
              <a:gd name="adj" fmla="val 6532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E5D2B41-E469-20C1-3D0A-8135898C8C7A}"/>
              </a:ext>
            </a:extLst>
          </p:cNvPr>
          <p:cNvSpPr txBox="1"/>
          <p:nvPr/>
        </p:nvSpPr>
        <p:spPr>
          <a:xfrm>
            <a:off x="1197205" y="3121677"/>
            <a:ext cx="86673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Feito por: Alisson Dalbem, Herbert Luiz, Leonardo Oliveira, Matheus Quintino e Nathália Anastácio</a:t>
            </a:r>
            <a:endParaRPr lang="pt-BR" sz="20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901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A9BDDF3D-8388-812C-CCF5-9B938C77E6B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142FD75D-93AE-2688-DA10-DE5A7A931128}"/>
              </a:ext>
            </a:extLst>
          </p:cNvPr>
          <p:cNvGrpSpPr/>
          <p:nvPr/>
        </p:nvGrpSpPr>
        <p:grpSpPr>
          <a:xfrm>
            <a:off x="6241915" y="242120"/>
            <a:ext cx="8699090" cy="6315394"/>
            <a:chOff x="4377814" y="409565"/>
            <a:chExt cx="8699090" cy="6315394"/>
          </a:xfrm>
          <a:solidFill>
            <a:schemeClr val="accent1">
              <a:lumMod val="50000"/>
            </a:schemeClr>
          </a:solidFill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566E4443-3141-3E6E-4926-C2E2CD0219AF}"/>
                </a:ext>
              </a:extLst>
            </p:cNvPr>
            <p:cNvSpPr/>
            <p:nvPr/>
          </p:nvSpPr>
          <p:spPr>
            <a:xfrm>
              <a:off x="5781368" y="409565"/>
              <a:ext cx="695140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799EF5E2-17AB-395C-8D76-640A30E2170B}"/>
                </a:ext>
              </a:extLst>
            </p:cNvPr>
            <p:cNvSpPr/>
            <p:nvPr/>
          </p:nvSpPr>
          <p:spPr>
            <a:xfrm>
              <a:off x="5176685" y="1704662"/>
              <a:ext cx="7546258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6EC31BA9-CB0E-3112-9FE0-4FB5790081A7}"/>
                </a:ext>
              </a:extLst>
            </p:cNvPr>
            <p:cNvSpPr/>
            <p:nvPr/>
          </p:nvSpPr>
          <p:spPr>
            <a:xfrm>
              <a:off x="4377814" y="2999759"/>
              <a:ext cx="7993625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CA5A34DA-B9DF-CE29-3689-26DE8612F965}"/>
                </a:ext>
              </a:extLst>
            </p:cNvPr>
            <p:cNvSpPr/>
            <p:nvPr/>
          </p:nvSpPr>
          <p:spPr>
            <a:xfrm>
              <a:off x="5176685" y="4294856"/>
              <a:ext cx="7900219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0332837E-5542-47D9-37F3-61BF146DECE2}"/>
                </a:ext>
              </a:extLst>
            </p:cNvPr>
            <p:cNvSpPr/>
            <p:nvPr/>
          </p:nvSpPr>
          <p:spPr>
            <a:xfrm>
              <a:off x="5781368" y="5584417"/>
              <a:ext cx="729553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2487836-3892-8D44-78DE-479458FFA6C1}"/>
              </a:ext>
            </a:extLst>
          </p:cNvPr>
          <p:cNvSpPr txBox="1"/>
          <p:nvPr/>
        </p:nvSpPr>
        <p:spPr>
          <a:xfrm>
            <a:off x="282102" y="271303"/>
            <a:ext cx="69514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Objetivos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9936F37-A03D-001D-8187-EACDE601A554}"/>
              </a:ext>
            </a:extLst>
          </p:cNvPr>
          <p:cNvSpPr txBox="1"/>
          <p:nvPr/>
        </p:nvSpPr>
        <p:spPr>
          <a:xfrm>
            <a:off x="383457" y="1537217"/>
            <a:ext cx="571254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Este projeto tem como principal objetivo desenvolver uma aplicação mobile de marketplace com foco em digitalizar as vendas e ampliar a visibilidade do trabalho artesanal de Luciane Maria, artesã local. 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A proposta é criar uma solução acessível, intuitiva e funcional, que facilite a conexão direta entre a artesã e seus clientes, eliminando barreiras geográficas e modernizando o processo de comercialização.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Além disso, o projeto tem como meta aplicar na prática os conhecimentos adquiridos nas aulas de Programação para Dispositivos móveis em Android, especialmente com o uso de React Native. Essa iniciativa visa aprimorar habilidades técnicas e gerar um impacto social positivo através do uso da tecnologia.</a:t>
            </a:r>
          </a:p>
        </p:txBody>
      </p:sp>
    </p:spTree>
    <p:extLst>
      <p:ext uri="{BB962C8B-B14F-4D97-AF65-F5344CB8AC3E}">
        <p14:creationId xmlns:p14="http://schemas.microsoft.com/office/powerpoint/2010/main" val="1837428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3A945FB7-E4F0-110D-4619-B180FA5F8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16DCF89B-E6CE-2415-CB15-18AD52BC81FB}"/>
              </a:ext>
            </a:extLst>
          </p:cNvPr>
          <p:cNvGrpSpPr/>
          <p:nvPr/>
        </p:nvGrpSpPr>
        <p:grpSpPr>
          <a:xfrm>
            <a:off x="-4894385" y="268535"/>
            <a:ext cx="9275467" cy="6320930"/>
            <a:chOff x="4753950" y="404029"/>
            <a:chExt cx="9275467" cy="6320930"/>
          </a:xfrm>
          <a:solidFill>
            <a:schemeClr val="accent1">
              <a:lumMod val="50000"/>
            </a:schemeClr>
          </a:solidFill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DE6B3269-D5D3-4B86-AE6F-56E45063A893}"/>
                </a:ext>
              </a:extLst>
            </p:cNvPr>
            <p:cNvSpPr/>
            <p:nvPr/>
          </p:nvSpPr>
          <p:spPr>
            <a:xfrm>
              <a:off x="5098080" y="404029"/>
              <a:ext cx="695140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4FAB28F1-F60E-E93C-B6D0-040F022B3355}"/>
                </a:ext>
              </a:extLst>
            </p:cNvPr>
            <p:cNvSpPr/>
            <p:nvPr/>
          </p:nvSpPr>
          <p:spPr>
            <a:xfrm>
              <a:off x="5176685" y="1704662"/>
              <a:ext cx="7546258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5853937D-36B2-8A00-B439-E6FA399B4754}"/>
                </a:ext>
              </a:extLst>
            </p:cNvPr>
            <p:cNvSpPr/>
            <p:nvPr/>
          </p:nvSpPr>
          <p:spPr>
            <a:xfrm>
              <a:off x="6035792" y="3005295"/>
              <a:ext cx="7993625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3E05A702-472E-2105-91DA-D486A899225C}"/>
                </a:ext>
              </a:extLst>
            </p:cNvPr>
            <p:cNvSpPr/>
            <p:nvPr/>
          </p:nvSpPr>
          <p:spPr>
            <a:xfrm>
              <a:off x="4753950" y="4294856"/>
              <a:ext cx="7900219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12B4E8E3-7F69-B575-387A-ABDE50B7E050}"/>
                </a:ext>
              </a:extLst>
            </p:cNvPr>
            <p:cNvSpPr/>
            <p:nvPr/>
          </p:nvSpPr>
          <p:spPr>
            <a:xfrm>
              <a:off x="4753950" y="5584417"/>
              <a:ext cx="729553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5AC34DD-49CE-18DC-B52C-CE837D65F0EC}"/>
              </a:ext>
            </a:extLst>
          </p:cNvPr>
          <p:cNvSpPr txBox="1"/>
          <p:nvPr/>
        </p:nvSpPr>
        <p:spPr>
          <a:xfrm>
            <a:off x="4381082" y="230586"/>
            <a:ext cx="84854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O que é React Native?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83A6164-2113-19AB-B1D9-2F2879486639}"/>
              </a:ext>
            </a:extLst>
          </p:cNvPr>
          <p:cNvSpPr txBox="1"/>
          <p:nvPr/>
        </p:nvSpPr>
        <p:spPr>
          <a:xfrm>
            <a:off x="4582210" y="1569168"/>
            <a:ext cx="7415522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O React Native é um framework de software de código aberto desenvolvido pela Meta Plataforms (Facebook) que permite criar aplicativos móveis multiplataforma para Android, iOS e Web, utilizando JavaScript e a estrutura React.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sz="2400" b="1" dirty="0">
                <a:solidFill>
                  <a:schemeClr val="accent1">
                    <a:lumMod val="50000"/>
                  </a:schemeClr>
                </a:solidFill>
              </a:rPr>
              <a:t>Vantagens: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Reutilização de código entre Android e iOS, reduzindo o tempo de desenvolvimento;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Grande ecossistema de bibliotecas compatíveis;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Atualizações em tempo real no APP, o que acelera o ciclo de desenvolvimento e depuração;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Curva de aprendizado suave: Desenvolvedores web com conhecimentos em JavaScript e React podem migrar com facilidade para o mobile.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Ampla comunidade e suporte, com milhares de pacotes prontos, documentação ampla e fóruns ativos.</a:t>
            </a:r>
          </a:p>
        </p:txBody>
      </p:sp>
    </p:spTree>
    <p:extLst>
      <p:ext uri="{BB962C8B-B14F-4D97-AF65-F5344CB8AC3E}">
        <p14:creationId xmlns:p14="http://schemas.microsoft.com/office/powerpoint/2010/main" val="1677462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4083DE66-84B5-FDE8-B0C6-B466B68809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E9374FDC-6980-EE3C-A357-875F048D2E9A}"/>
              </a:ext>
            </a:extLst>
          </p:cNvPr>
          <p:cNvGrpSpPr/>
          <p:nvPr/>
        </p:nvGrpSpPr>
        <p:grpSpPr>
          <a:xfrm>
            <a:off x="6910508" y="271303"/>
            <a:ext cx="8699090" cy="6315394"/>
            <a:chOff x="4377814" y="409565"/>
            <a:chExt cx="8699090" cy="6315394"/>
          </a:xfrm>
          <a:solidFill>
            <a:schemeClr val="accent1">
              <a:lumMod val="50000"/>
            </a:schemeClr>
          </a:solidFill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6AB2733A-A418-D8F8-80BC-E4EC48FE1119}"/>
                </a:ext>
              </a:extLst>
            </p:cNvPr>
            <p:cNvSpPr/>
            <p:nvPr/>
          </p:nvSpPr>
          <p:spPr>
            <a:xfrm>
              <a:off x="5781368" y="409565"/>
              <a:ext cx="695140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70556F5E-C4A1-2974-C067-061251A12569}"/>
                </a:ext>
              </a:extLst>
            </p:cNvPr>
            <p:cNvSpPr/>
            <p:nvPr/>
          </p:nvSpPr>
          <p:spPr>
            <a:xfrm>
              <a:off x="5176685" y="1704662"/>
              <a:ext cx="7546258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3A62677D-CD27-4BB9-795E-8B3E33F68446}"/>
                </a:ext>
              </a:extLst>
            </p:cNvPr>
            <p:cNvSpPr/>
            <p:nvPr/>
          </p:nvSpPr>
          <p:spPr>
            <a:xfrm>
              <a:off x="4377814" y="2999759"/>
              <a:ext cx="7993625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50DD9156-8B26-B0B3-F6D5-CA8CF7AACFEC}"/>
                </a:ext>
              </a:extLst>
            </p:cNvPr>
            <p:cNvSpPr/>
            <p:nvPr/>
          </p:nvSpPr>
          <p:spPr>
            <a:xfrm>
              <a:off x="5176685" y="4294856"/>
              <a:ext cx="7900219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3F7AC544-6316-A974-20FA-028A1C95FB97}"/>
                </a:ext>
              </a:extLst>
            </p:cNvPr>
            <p:cNvSpPr/>
            <p:nvPr/>
          </p:nvSpPr>
          <p:spPr>
            <a:xfrm>
              <a:off x="5781368" y="5584417"/>
              <a:ext cx="729553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A34BA841-60AA-1E6E-4591-2BD1C778A3BC}"/>
              </a:ext>
            </a:extLst>
          </p:cNvPr>
          <p:cNvSpPr txBox="1"/>
          <p:nvPr/>
        </p:nvSpPr>
        <p:spPr>
          <a:xfrm>
            <a:off x="282102" y="271303"/>
            <a:ext cx="69514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Divisão das tarefas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03F7F22-05C5-4C6A-08BF-A0E07C1A77DA}"/>
              </a:ext>
            </a:extLst>
          </p:cNvPr>
          <p:cNvSpPr txBox="1"/>
          <p:nvPr/>
        </p:nvSpPr>
        <p:spPr>
          <a:xfrm>
            <a:off x="282101" y="1459475"/>
            <a:ext cx="65316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Alisson Dalbem: 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Encarregado do desenvolvimento da parte de frontend da aplicação, além de manter contato direto com a beneficiária do projeto (Luciane Maria).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Herbert Luiz:  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Responsável pela identidade visual da aplicação e definição da interface com foco na usabilidade.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Leonardo Oliveira: 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Responsável por liderar a apresentação final, organizar o grupo, distribuir tarefas e garantir a integração das etapas do projeto.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Matheus Quintino: 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Atuou diretamente no desenvolvimento backend da aplicação, desenvolvendo a estrutura lógica e funcional, incluindo configuração com banco de dados.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Nathália Anastácio: 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Cuidou da elaboração do roteiro de extensão e da criação dos slides para a apresentação.</a:t>
            </a:r>
          </a:p>
        </p:txBody>
      </p:sp>
    </p:spTree>
    <p:extLst>
      <p:ext uri="{BB962C8B-B14F-4D97-AF65-F5344CB8AC3E}">
        <p14:creationId xmlns:p14="http://schemas.microsoft.com/office/powerpoint/2010/main" val="3711682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 11">
            <a:extLst>
              <a:ext uri="{FF2B5EF4-FFF2-40B4-BE49-F238E27FC236}">
                <a16:creationId xmlns:a16="http://schemas.microsoft.com/office/drawing/2014/main" id="{3A945FB7-E4F0-110D-4619-B180FA5F85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5AC34DD-49CE-18DC-B52C-CE837D65F0EC}"/>
              </a:ext>
            </a:extLst>
          </p:cNvPr>
          <p:cNvSpPr txBox="1"/>
          <p:nvPr/>
        </p:nvSpPr>
        <p:spPr>
          <a:xfrm>
            <a:off x="4865456" y="288470"/>
            <a:ext cx="73265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accent1">
                    <a:lumMod val="50000"/>
                  </a:schemeClr>
                </a:solidFill>
              </a:rPr>
              <a:t>Ferramentas Utilizadas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10FA958-D5FA-EBD6-6DA0-CCDDD807FDF0}"/>
              </a:ext>
            </a:extLst>
          </p:cNvPr>
          <p:cNvSpPr txBox="1"/>
          <p:nvPr/>
        </p:nvSpPr>
        <p:spPr>
          <a:xfrm>
            <a:off x="5183137" y="1687572"/>
            <a:ext cx="6481186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React 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JDK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Expo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Android 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chemeClr val="accent1">
                    <a:lumMod val="50000"/>
                  </a:schemeClr>
                </a:solidFill>
              </a:rPr>
              <a:t>Visual Studio Code</a:t>
            </a:r>
          </a:p>
          <a:p>
            <a:endParaRPr lang="pt-BR" dirty="0"/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CFAA75DA-22A1-6525-1ADB-2E2CC180FD6B}"/>
              </a:ext>
            </a:extLst>
          </p:cNvPr>
          <p:cNvGrpSpPr/>
          <p:nvPr/>
        </p:nvGrpSpPr>
        <p:grpSpPr>
          <a:xfrm>
            <a:off x="-4427332" y="249485"/>
            <a:ext cx="9275467" cy="6320930"/>
            <a:chOff x="4753950" y="404029"/>
            <a:chExt cx="9275467" cy="6320930"/>
          </a:xfrm>
          <a:solidFill>
            <a:schemeClr val="accent1">
              <a:lumMod val="50000"/>
            </a:schemeClr>
          </a:solidFill>
        </p:grpSpPr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FD0EAB09-0B9A-4F2D-91CE-F1A9C0F6DE06}"/>
                </a:ext>
              </a:extLst>
            </p:cNvPr>
            <p:cNvSpPr/>
            <p:nvPr/>
          </p:nvSpPr>
          <p:spPr>
            <a:xfrm>
              <a:off x="5098080" y="404029"/>
              <a:ext cx="695140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3DE11CA2-9678-6DFD-8732-CF41BF8F3168}"/>
                </a:ext>
              </a:extLst>
            </p:cNvPr>
            <p:cNvSpPr/>
            <p:nvPr/>
          </p:nvSpPr>
          <p:spPr>
            <a:xfrm>
              <a:off x="5176685" y="1704662"/>
              <a:ext cx="7546258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2F884B6B-0FA2-3009-1529-AAA89C25A18E}"/>
                </a:ext>
              </a:extLst>
            </p:cNvPr>
            <p:cNvSpPr/>
            <p:nvPr/>
          </p:nvSpPr>
          <p:spPr>
            <a:xfrm>
              <a:off x="6035792" y="3005295"/>
              <a:ext cx="7993625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EFD0D308-018D-7906-6A23-231F50DA1ADC}"/>
                </a:ext>
              </a:extLst>
            </p:cNvPr>
            <p:cNvSpPr/>
            <p:nvPr/>
          </p:nvSpPr>
          <p:spPr>
            <a:xfrm>
              <a:off x="4753950" y="4294856"/>
              <a:ext cx="7900219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F3F8735C-DBF6-E3F0-3418-FA51EBEC1086}"/>
                </a:ext>
              </a:extLst>
            </p:cNvPr>
            <p:cNvSpPr/>
            <p:nvPr/>
          </p:nvSpPr>
          <p:spPr>
            <a:xfrm>
              <a:off x="4753950" y="5584417"/>
              <a:ext cx="7295536" cy="114054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177424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7B622C04-55F3-0552-F6BB-2DF3B5E38A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  <a:alpha val="2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E4BAC32-58BE-DFC6-E816-795A5A24A619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Desenvolvimento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8E405EEF-E679-A071-AB5E-4C7A6252F11E}"/>
              </a:ext>
            </a:extLst>
          </p:cNvPr>
          <p:cNvSpPr/>
          <p:nvPr/>
        </p:nvSpPr>
        <p:spPr>
          <a:xfrm>
            <a:off x="847464" y="2035276"/>
            <a:ext cx="3126659" cy="5614219"/>
          </a:xfrm>
          <a:prstGeom prst="roundRect">
            <a:avLst>
              <a:gd name="adj" fmla="val 72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B513E9F-AB44-014E-D40C-D5EF6930D8F4}"/>
              </a:ext>
            </a:extLst>
          </p:cNvPr>
          <p:cNvSpPr txBox="1"/>
          <p:nvPr/>
        </p:nvSpPr>
        <p:spPr>
          <a:xfrm>
            <a:off x="4821587" y="2150347"/>
            <a:ext cx="3024554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Desenvolvimento da aplicação: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Criação de telas: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Login;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Home;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Carrinho;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Detalhes dos produtos;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Integração com banco de dados;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562A7B2-B552-B0A0-363C-90A4FC9A3F88}"/>
              </a:ext>
            </a:extLst>
          </p:cNvPr>
          <p:cNvSpPr txBox="1"/>
          <p:nvPr/>
        </p:nvSpPr>
        <p:spPr>
          <a:xfrm>
            <a:off x="8688581" y="2095122"/>
            <a:ext cx="302455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Testes e validação: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Testes funcionais;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Validação junto à artesã com foco em: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Facilidade de navegação;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Clareza das informações;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647ED05-0A1A-D741-2406-EFF32A3BCD3C}"/>
              </a:ext>
            </a:extLst>
          </p:cNvPr>
          <p:cNvSpPr txBox="1"/>
          <p:nvPr/>
        </p:nvSpPr>
        <p:spPr>
          <a:xfrm>
            <a:off x="954593" y="2150347"/>
            <a:ext cx="302455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Levantamento de Requisitos: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Reuniões com a artesã;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Definição das funcionalidades prioritárias;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Preparação do ambiente: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Instalação e configuração das dependências necessárias (node, Android SDK, JDK);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Criação da estrutura inicial do projeto com o comando: npx </a:t>
            </a:r>
            <a:r>
              <a:rPr lang="pt-BR" dirty="0" err="1">
                <a:solidFill>
                  <a:schemeClr val="bg1">
                    <a:lumMod val="95000"/>
                  </a:schemeClr>
                </a:solidFill>
              </a:rPr>
              <a:t>create-expo-app@latest</a:t>
            </a: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573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487AFEEF-D3E1-CB19-54A3-6A76294E9138}"/>
              </a:ext>
            </a:extLst>
          </p:cNvPr>
          <p:cNvSpPr/>
          <p:nvPr/>
        </p:nvSpPr>
        <p:spPr>
          <a:xfrm>
            <a:off x="4719482" y="2035276"/>
            <a:ext cx="3126659" cy="5614219"/>
          </a:xfrm>
          <a:prstGeom prst="roundRect">
            <a:avLst>
              <a:gd name="adj" fmla="val 72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B622C04-55F3-0552-F6BB-2DF3B5E38A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  <a:alpha val="2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E4BAC32-58BE-DFC6-E816-795A5A24A619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Desenvolvimento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54B2B2D-CBDD-5D9D-26FE-2D57A10F7D31}"/>
              </a:ext>
            </a:extLst>
          </p:cNvPr>
          <p:cNvSpPr txBox="1"/>
          <p:nvPr/>
        </p:nvSpPr>
        <p:spPr>
          <a:xfrm>
            <a:off x="954593" y="2150347"/>
            <a:ext cx="302455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Levantamento de Requisitos: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Reuniões com a artesã;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Definição das funcionalidades prioritárias;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Preparação do ambiente: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Instalação e configuração das dependências necessárias (node, Android SDK, JDK);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Criação da estrutura inicial do projeto com o comando: npx </a:t>
            </a:r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create-expo-app@latest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B513E9F-AB44-014E-D40C-D5EF6930D8F4}"/>
              </a:ext>
            </a:extLst>
          </p:cNvPr>
          <p:cNvSpPr txBox="1"/>
          <p:nvPr/>
        </p:nvSpPr>
        <p:spPr>
          <a:xfrm>
            <a:off x="4821587" y="2150347"/>
            <a:ext cx="3024554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Desenvolvimento da aplicação: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Criação de telas: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Login;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Home;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Carrinho;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Detalhes dos produtos;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Integração com banco de dados;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562A7B2-B552-B0A0-363C-90A4FC9A3F88}"/>
              </a:ext>
            </a:extLst>
          </p:cNvPr>
          <p:cNvSpPr txBox="1"/>
          <p:nvPr/>
        </p:nvSpPr>
        <p:spPr>
          <a:xfrm>
            <a:off x="8688581" y="2095122"/>
            <a:ext cx="302455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Testes e validação: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Testes funcionais;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Validação junto à artesã com foco em: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Facilidade de navegação;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Clareza das informações;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035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576FB176-808C-44D9-581E-7D7708F91475}"/>
              </a:ext>
            </a:extLst>
          </p:cNvPr>
          <p:cNvSpPr/>
          <p:nvPr/>
        </p:nvSpPr>
        <p:spPr>
          <a:xfrm>
            <a:off x="8637528" y="2035276"/>
            <a:ext cx="3126659" cy="5614219"/>
          </a:xfrm>
          <a:prstGeom prst="roundRect">
            <a:avLst>
              <a:gd name="adj" fmla="val 723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7B622C04-55F3-0552-F6BB-2DF3B5E38A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  <a:alpha val="2588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E4BAC32-58BE-DFC6-E816-795A5A24A619}"/>
              </a:ext>
            </a:extLst>
          </p:cNvPr>
          <p:cNvSpPr txBox="1"/>
          <p:nvPr/>
        </p:nvSpPr>
        <p:spPr>
          <a:xfrm>
            <a:off x="3042976" y="0"/>
            <a:ext cx="610604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accent1">
                    <a:lumMod val="50000"/>
                  </a:schemeClr>
                </a:solidFill>
              </a:rPr>
              <a:t>Desenvolvimento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B513E9F-AB44-014E-D40C-D5EF6930D8F4}"/>
              </a:ext>
            </a:extLst>
          </p:cNvPr>
          <p:cNvSpPr txBox="1"/>
          <p:nvPr/>
        </p:nvSpPr>
        <p:spPr>
          <a:xfrm>
            <a:off x="4821587" y="2150347"/>
            <a:ext cx="3024554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Desenvolvimento da aplicação: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Criação de telas: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Login;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Home;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Carrinho;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Detalhes dos produtos;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Integração com banco de dados </a:t>
            </a:r>
          </a:p>
          <a:p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562A7B2-B552-B0A0-363C-90A4FC9A3F88}"/>
              </a:ext>
            </a:extLst>
          </p:cNvPr>
          <p:cNvSpPr txBox="1"/>
          <p:nvPr/>
        </p:nvSpPr>
        <p:spPr>
          <a:xfrm>
            <a:off x="8688581" y="2095122"/>
            <a:ext cx="302455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bg1">
                    <a:lumMod val="95000"/>
                  </a:schemeClr>
                </a:solidFill>
              </a:rPr>
              <a:t>Testes e validação: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Testes funcionais;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Validação junto à artesã com foco em: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Facilidade de navegação;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>
                    <a:lumMod val="95000"/>
                  </a:schemeClr>
                </a:solidFill>
              </a:rPr>
              <a:t>Clareza das informações;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F838CB0-DFD8-6740-ACAD-435820993DDB}"/>
              </a:ext>
            </a:extLst>
          </p:cNvPr>
          <p:cNvSpPr txBox="1"/>
          <p:nvPr/>
        </p:nvSpPr>
        <p:spPr>
          <a:xfrm>
            <a:off x="954593" y="2150347"/>
            <a:ext cx="3024554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Levantamento de Requisitos: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Reuniões com a artesã;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Definição das funcionalidades prioritárias;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Preparação do ambiente: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Instalação e configuração das dependências necessárias (node, Android SDK, JDK);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Criação da estrutura inicial do projeto com o comando: npx </a:t>
            </a:r>
            <a:r>
              <a:rPr lang="pt-BR" dirty="0" err="1">
                <a:solidFill>
                  <a:schemeClr val="accent1">
                    <a:lumMod val="50000"/>
                  </a:schemeClr>
                </a:solidFill>
              </a:rPr>
              <a:t>create-expo-app@latest</a:t>
            </a:r>
            <a:r>
              <a:rPr lang="pt-BR" dirty="0">
                <a:solidFill>
                  <a:schemeClr val="accent1">
                    <a:lumMod val="50000"/>
                  </a:schemeClr>
                </a:solidFill>
              </a:rPr>
              <a:t>;</a:t>
            </a:r>
          </a:p>
          <a:p>
            <a:endParaRPr lang="pt-B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810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1142</Words>
  <Application>Microsoft Office PowerPoint</Application>
  <PresentationFormat>Widescreen</PresentationFormat>
  <Paragraphs>136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NATHALIA</dc:creator>
  <cp:lastModifiedBy>NATHALIA</cp:lastModifiedBy>
  <cp:revision>5</cp:revision>
  <dcterms:created xsi:type="dcterms:W3CDTF">2025-05-24T20:19:12Z</dcterms:created>
  <dcterms:modified xsi:type="dcterms:W3CDTF">2025-06-17T13:23:42Z</dcterms:modified>
</cp:coreProperties>
</file>

<file path=docProps/thumbnail.jpeg>
</file>